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31"/>
  </p:notesMasterIdLst>
  <p:sldIdLst>
    <p:sldId id="402" r:id="rId5"/>
    <p:sldId id="262" r:id="rId6"/>
    <p:sldId id="395" r:id="rId7"/>
    <p:sldId id="372" r:id="rId8"/>
    <p:sldId id="398" r:id="rId9"/>
    <p:sldId id="258" r:id="rId10"/>
    <p:sldId id="389" r:id="rId11"/>
    <p:sldId id="405" r:id="rId12"/>
    <p:sldId id="406" r:id="rId13"/>
    <p:sldId id="404" r:id="rId14"/>
    <p:sldId id="291" r:id="rId15"/>
    <p:sldId id="359" r:id="rId16"/>
    <p:sldId id="408" r:id="rId17"/>
    <p:sldId id="397" r:id="rId18"/>
    <p:sldId id="353" r:id="rId19"/>
    <p:sldId id="382" r:id="rId20"/>
    <p:sldId id="407" r:id="rId21"/>
    <p:sldId id="380" r:id="rId22"/>
    <p:sldId id="413" r:id="rId23"/>
    <p:sldId id="411" r:id="rId24"/>
    <p:sldId id="391" r:id="rId25"/>
    <p:sldId id="381" r:id="rId26"/>
    <p:sldId id="390" r:id="rId27"/>
    <p:sldId id="256" r:id="rId28"/>
    <p:sldId id="410" r:id="rId29"/>
    <p:sldId id="37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ard Weever" initials="KW" lastIdx="1" clrIdx="0">
    <p:extLst>
      <p:ext uri="{19B8F6BF-5375-455C-9EA6-DF929625EA0E}">
        <p15:presenceInfo xmlns:p15="http://schemas.microsoft.com/office/powerpoint/2012/main" userId="S::Kennard.Weever@gcpsk12.org::bcc793f8-412d-4c17-b5de-047ef708cb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76377" autoAdjust="0"/>
  </p:normalViewPr>
  <p:slideViewPr>
    <p:cSldViewPr>
      <p:cViewPr varScale="1">
        <p:scale>
          <a:sx n="127" d="100"/>
          <a:sy n="127" d="100"/>
        </p:scale>
        <p:origin x="121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2A315-F706-4822-8DB2-F8399FEC51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A63FA1-79AE-43BF-A670-AE50B0106ACE}">
      <dgm:prSet/>
      <dgm:spPr/>
      <dgm:t>
        <a:bodyPr/>
        <a:lstStyle/>
        <a:p>
          <a:r>
            <a:rPr lang="en-US"/>
            <a:t>Time Management is key!</a:t>
          </a:r>
        </a:p>
      </dgm:t>
    </dgm:pt>
    <dgm:pt modelId="{E71F1847-ADCF-4961-9102-71D3A49E6286}" type="parTrans" cxnId="{BD7C1584-3A83-4F23-80D6-E486D7D13D60}">
      <dgm:prSet/>
      <dgm:spPr/>
      <dgm:t>
        <a:bodyPr/>
        <a:lstStyle/>
        <a:p>
          <a:endParaRPr lang="en-US"/>
        </a:p>
      </dgm:t>
    </dgm:pt>
    <dgm:pt modelId="{4D360DE7-85D6-4ADB-AE83-4763D034571D}" type="sibTrans" cxnId="{BD7C1584-3A83-4F23-80D6-E486D7D13D60}">
      <dgm:prSet/>
      <dgm:spPr/>
      <dgm:t>
        <a:bodyPr/>
        <a:lstStyle/>
        <a:p>
          <a:endParaRPr lang="en-US"/>
        </a:p>
      </dgm:t>
    </dgm:pt>
    <dgm:pt modelId="{7594F90E-BC0A-4BD9-ADB9-17282805F5EF}">
      <dgm:prSet/>
      <dgm:spPr/>
      <dgm:t>
        <a:bodyPr/>
        <a:lstStyle/>
        <a:p>
          <a:r>
            <a:rPr lang="en-US" dirty="0"/>
            <a:t>ACT &amp; SAT (Prep Sessions – Khan Academy), ASVAB &amp; ACUPLACER, SCORES REPORTING</a:t>
          </a:r>
        </a:p>
      </dgm:t>
    </dgm:pt>
    <dgm:pt modelId="{D2214902-3C24-448F-916C-1C3B1EFAC58A}" type="parTrans" cxnId="{EC1639DB-64A9-4A18-B685-8CCE7B58CC22}">
      <dgm:prSet/>
      <dgm:spPr/>
      <dgm:t>
        <a:bodyPr/>
        <a:lstStyle/>
        <a:p>
          <a:endParaRPr lang="en-US"/>
        </a:p>
      </dgm:t>
    </dgm:pt>
    <dgm:pt modelId="{A72B37EC-026B-49C0-A3B4-AB1315D3EC1A}" type="sibTrans" cxnId="{EC1639DB-64A9-4A18-B685-8CCE7B58CC22}">
      <dgm:prSet/>
      <dgm:spPr/>
      <dgm:t>
        <a:bodyPr/>
        <a:lstStyle/>
        <a:p>
          <a:endParaRPr lang="en-US"/>
        </a:p>
      </dgm:t>
    </dgm:pt>
    <dgm:pt modelId="{50CDA3C6-AE10-4AF9-BF9F-9884D83FDE49}">
      <dgm:prSet/>
      <dgm:spPr/>
      <dgm:t>
        <a:bodyPr/>
        <a:lstStyle/>
        <a:p>
          <a:r>
            <a:rPr lang="en-US" dirty="0"/>
            <a:t>Counselor &amp; Teacher Recommendations </a:t>
          </a:r>
          <a:r>
            <a:rPr lang="en-US" b="1" i="1" dirty="0"/>
            <a:t>(allow 2 </a:t>
          </a:r>
          <a:r>
            <a:rPr lang="en-US" b="1" i="1"/>
            <a:t>weeks notice</a:t>
          </a:r>
          <a:r>
            <a:rPr lang="en-US" b="1" i="1" dirty="0"/>
            <a:t>)</a:t>
          </a:r>
          <a:endParaRPr lang="en-US" dirty="0"/>
        </a:p>
      </dgm:t>
    </dgm:pt>
    <dgm:pt modelId="{45205EEA-6529-45F8-8D07-938EF2613726}" type="parTrans" cxnId="{D553DAD1-0F3F-4D15-B69D-ABC953A99337}">
      <dgm:prSet/>
      <dgm:spPr/>
      <dgm:t>
        <a:bodyPr/>
        <a:lstStyle/>
        <a:p>
          <a:endParaRPr lang="en-US"/>
        </a:p>
      </dgm:t>
    </dgm:pt>
    <dgm:pt modelId="{5169C98E-81EA-4EFA-823A-C774826DD3B0}" type="sibTrans" cxnId="{D553DAD1-0F3F-4D15-B69D-ABC953A99337}">
      <dgm:prSet/>
      <dgm:spPr/>
      <dgm:t>
        <a:bodyPr/>
        <a:lstStyle/>
        <a:p>
          <a:endParaRPr lang="en-US"/>
        </a:p>
      </dgm:t>
    </dgm:pt>
    <dgm:pt modelId="{030F50A1-99F0-44C3-9A30-49953F8CF3A4}">
      <dgm:prSet/>
      <dgm:spPr/>
      <dgm:t>
        <a:bodyPr/>
        <a:lstStyle/>
        <a:p>
          <a:r>
            <a:rPr lang="en-US" dirty="0"/>
            <a:t>Transcripts </a:t>
          </a:r>
          <a:r>
            <a:rPr lang="en-US" b="1" i="1" dirty="0"/>
            <a:t>(Free through GA Futures in state.  </a:t>
          </a:r>
          <a:r>
            <a:rPr lang="en-US" b="1" i="1" dirty="0" err="1"/>
            <a:t>Mypayments</a:t>
          </a:r>
          <a:r>
            <a:rPr lang="en-US" b="1" i="1" dirty="0"/>
            <a:t> plus for out of state)</a:t>
          </a:r>
          <a:endParaRPr lang="en-US" dirty="0"/>
        </a:p>
      </dgm:t>
    </dgm:pt>
    <dgm:pt modelId="{F202253A-FDA8-41BE-9B61-CE2E75B00BDE}" type="parTrans" cxnId="{F66FE52E-618C-4B10-B00A-D6CF25A5B822}">
      <dgm:prSet/>
      <dgm:spPr/>
      <dgm:t>
        <a:bodyPr/>
        <a:lstStyle/>
        <a:p>
          <a:endParaRPr lang="en-US"/>
        </a:p>
      </dgm:t>
    </dgm:pt>
    <dgm:pt modelId="{F4A98CAA-B230-45E0-9652-F6B89C2DAFB9}" type="sibTrans" cxnId="{F66FE52E-618C-4B10-B00A-D6CF25A5B822}">
      <dgm:prSet/>
      <dgm:spPr/>
      <dgm:t>
        <a:bodyPr/>
        <a:lstStyle/>
        <a:p>
          <a:endParaRPr lang="en-US"/>
        </a:p>
      </dgm:t>
    </dgm:pt>
    <dgm:pt modelId="{668A182D-56CC-494C-B79F-91794CE08291}">
      <dgm:prSet/>
      <dgm:spPr/>
      <dgm:t>
        <a:bodyPr/>
        <a:lstStyle/>
        <a:p>
          <a:r>
            <a:rPr lang="en-US" b="1" dirty="0"/>
            <a:t>Maximize Your Local School Resources</a:t>
          </a:r>
          <a:endParaRPr lang="en-US" dirty="0"/>
        </a:p>
      </dgm:t>
    </dgm:pt>
    <dgm:pt modelId="{F68796EA-1F30-409B-A9A9-EA881CBABD78}" type="parTrans" cxnId="{340390DF-D3B1-461D-883B-7D291661479E}">
      <dgm:prSet/>
      <dgm:spPr/>
      <dgm:t>
        <a:bodyPr/>
        <a:lstStyle/>
        <a:p>
          <a:endParaRPr lang="en-US"/>
        </a:p>
      </dgm:t>
    </dgm:pt>
    <dgm:pt modelId="{295703FD-C03C-43FB-9B47-378E0EE3373F}" type="sibTrans" cxnId="{340390DF-D3B1-461D-883B-7D291661479E}">
      <dgm:prSet/>
      <dgm:spPr/>
      <dgm:t>
        <a:bodyPr/>
        <a:lstStyle/>
        <a:p>
          <a:endParaRPr lang="en-US"/>
        </a:p>
      </dgm:t>
    </dgm:pt>
    <dgm:pt modelId="{A30124FC-ACA2-47C4-9BDD-93CAD9C6D4EB}">
      <dgm:prSet/>
      <dgm:spPr/>
      <dgm:t>
        <a:bodyPr/>
        <a:lstStyle/>
        <a:p>
          <a:r>
            <a:rPr lang="en-US" dirty="0"/>
            <a:t>Counselors, Core Teachers, College &amp; Career Center, Parents &amp; Family)</a:t>
          </a:r>
        </a:p>
      </dgm:t>
    </dgm:pt>
    <dgm:pt modelId="{12E7069A-E9EE-4DA5-8B38-4C7984C644E2}" type="parTrans" cxnId="{D375CE95-F776-443B-B3D0-AB6ADD4D378F}">
      <dgm:prSet/>
      <dgm:spPr/>
      <dgm:t>
        <a:bodyPr/>
        <a:lstStyle/>
        <a:p>
          <a:endParaRPr lang="en-US"/>
        </a:p>
      </dgm:t>
    </dgm:pt>
    <dgm:pt modelId="{B61FAEC5-00E1-455A-ACF5-5E841F0E3869}" type="sibTrans" cxnId="{D375CE95-F776-443B-B3D0-AB6ADD4D378F}">
      <dgm:prSet/>
      <dgm:spPr/>
      <dgm:t>
        <a:bodyPr/>
        <a:lstStyle/>
        <a:p>
          <a:endParaRPr lang="en-US"/>
        </a:p>
      </dgm:t>
    </dgm:pt>
    <dgm:pt modelId="{C0E23FBE-A800-4317-A9DE-EFC258B08640}">
      <dgm:prSet/>
      <dgm:spPr/>
      <dgm:t>
        <a:bodyPr/>
        <a:lstStyle/>
        <a:p>
          <a:r>
            <a:rPr lang="en-US" dirty="0"/>
            <a:t>SGHS Counseling Department Website </a:t>
          </a:r>
        </a:p>
      </dgm:t>
    </dgm:pt>
    <dgm:pt modelId="{CC1C3AAB-17F9-425F-9B77-2DEAA9720E59}" type="parTrans" cxnId="{6CD6F32D-1BAB-4EA3-BDDC-D4CD05DAA3D5}">
      <dgm:prSet/>
      <dgm:spPr/>
      <dgm:t>
        <a:bodyPr/>
        <a:lstStyle/>
        <a:p>
          <a:endParaRPr lang="en-US"/>
        </a:p>
      </dgm:t>
    </dgm:pt>
    <dgm:pt modelId="{392CDC08-D079-45D7-9DAD-6124903F87C0}" type="sibTrans" cxnId="{6CD6F32D-1BAB-4EA3-BDDC-D4CD05DAA3D5}">
      <dgm:prSet/>
      <dgm:spPr/>
      <dgm:t>
        <a:bodyPr/>
        <a:lstStyle/>
        <a:p>
          <a:endParaRPr lang="en-US"/>
        </a:p>
      </dgm:t>
    </dgm:pt>
    <dgm:pt modelId="{C33E03F8-C448-4612-A937-90F05C6EC5C3}" type="pres">
      <dgm:prSet presAssocID="{F022A315-F706-4822-8DB2-F8399FEC5174}" presName="root" presStyleCnt="0">
        <dgm:presLayoutVars>
          <dgm:dir/>
          <dgm:resizeHandles val="exact"/>
        </dgm:presLayoutVars>
      </dgm:prSet>
      <dgm:spPr/>
    </dgm:pt>
    <dgm:pt modelId="{2C364025-5888-44C7-A623-E8FB6B2D7BD5}" type="pres">
      <dgm:prSet presAssocID="{08A63FA1-79AE-43BF-A670-AE50B0106ACE}" presName="compNode" presStyleCnt="0"/>
      <dgm:spPr/>
    </dgm:pt>
    <dgm:pt modelId="{D879508C-A576-4294-B3EF-61996457117E}" type="pres">
      <dgm:prSet presAssocID="{08A63FA1-79AE-43BF-A670-AE50B0106ACE}" presName="bgRect" presStyleLbl="bgShp" presStyleIdx="0" presStyleCnt="5"/>
      <dgm:spPr/>
    </dgm:pt>
    <dgm:pt modelId="{525A255C-F911-49A3-BE7E-722DE0A4DD4E}" type="pres">
      <dgm:prSet presAssocID="{08A63FA1-79AE-43BF-A670-AE50B0106AC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E4555A8-AAE9-47C8-A4DE-4F3C82CF20D7}" type="pres">
      <dgm:prSet presAssocID="{08A63FA1-79AE-43BF-A670-AE50B0106ACE}" presName="spaceRect" presStyleCnt="0"/>
      <dgm:spPr/>
    </dgm:pt>
    <dgm:pt modelId="{59A9864C-B8C7-492B-A5CD-33CAEBE71A2F}" type="pres">
      <dgm:prSet presAssocID="{08A63FA1-79AE-43BF-A670-AE50B0106ACE}" presName="parTx" presStyleLbl="revTx" presStyleIdx="0" presStyleCnt="6">
        <dgm:presLayoutVars>
          <dgm:chMax val="0"/>
          <dgm:chPref val="0"/>
        </dgm:presLayoutVars>
      </dgm:prSet>
      <dgm:spPr/>
    </dgm:pt>
    <dgm:pt modelId="{BD0A6711-341F-4837-9D88-8082ECFAB09A}" type="pres">
      <dgm:prSet presAssocID="{4D360DE7-85D6-4ADB-AE83-4763D034571D}" presName="sibTrans" presStyleCnt="0"/>
      <dgm:spPr/>
    </dgm:pt>
    <dgm:pt modelId="{004BDFF6-75CE-49F1-8AFD-1BE94B2B80A6}" type="pres">
      <dgm:prSet presAssocID="{7594F90E-BC0A-4BD9-ADB9-17282805F5EF}" presName="compNode" presStyleCnt="0"/>
      <dgm:spPr/>
    </dgm:pt>
    <dgm:pt modelId="{7F290137-42F7-4804-8D80-447917D15FAF}" type="pres">
      <dgm:prSet presAssocID="{7594F90E-BC0A-4BD9-ADB9-17282805F5EF}" presName="bgRect" presStyleLbl="bgShp" presStyleIdx="1" presStyleCnt="5"/>
      <dgm:spPr/>
    </dgm:pt>
    <dgm:pt modelId="{6B180D36-5942-44B2-A5E7-A3560AE7E7D0}" type="pres">
      <dgm:prSet presAssocID="{7594F90E-BC0A-4BD9-ADB9-17282805F5E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7D41E60-308C-4B29-B326-FEA42F3CB3F8}" type="pres">
      <dgm:prSet presAssocID="{7594F90E-BC0A-4BD9-ADB9-17282805F5EF}" presName="spaceRect" presStyleCnt="0"/>
      <dgm:spPr/>
    </dgm:pt>
    <dgm:pt modelId="{F980E22C-6347-42C7-8152-10CAE113F01B}" type="pres">
      <dgm:prSet presAssocID="{7594F90E-BC0A-4BD9-ADB9-17282805F5EF}" presName="parTx" presStyleLbl="revTx" presStyleIdx="1" presStyleCnt="6">
        <dgm:presLayoutVars>
          <dgm:chMax val="0"/>
          <dgm:chPref val="0"/>
        </dgm:presLayoutVars>
      </dgm:prSet>
      <dgm:spPr/>
    </dgm:pt>
    <dgm:pt modelId="{F8BB57FB-9DB8-4E20-AE15-D9AF693756FB}" type="pres">
      <dgm:prSet presAssocID="{A72B37EC-026B-49C0-A3B4-AB1315D3EC1A}" presName="sibTrans" presStyleCnt="0"/>
      <dgm:spPr/>
    </dgm:pt>
    <dgm:pt modelId="{B9024887-09DC-468B-BF6F-63E5AB5B008C}" type="pres">
      <dgm:prSet presAssocID="{50CDA3C6-AE10-4AF9-BF9F-9884D83FDE49}" presName="compNode" presStyleCnt="0"/>
      <dgm:spPr/>
    </dgm:pt>
    <dgm:pt modelId="{CD651CA1-605A-439C-A36E-C378F1C8B3B7}" type="pres">
      <dgm:prSet presAssocID="{50CDA3C6-AE10-4AF9-BF9F-9884D83FDE49}" presName="bgRect" presStyleLbl="bgShp" presStyleIdx="2" presStyleCnt="5"/>
      <dgm:spPr/>
    </dgm:pt>
    <dgm:pt modelId="{E3216243-2FD7-453C-9555-E83457F83A0C}" type="pres">
      <dgm:prSet presAssocID="{50CDA3C6-AE10-4AF9-BF9F-9884D83FDE4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2B8B3F3-BBB3-407C-93F1-06D9DC2089FF}" type="pres">
      <dgm:prSet presAssocID="{50CDA3C6-AE10-4AF9-BF9F-9884D83FDE49}" presName="spaceRect" presStyleCnt="0"/>
      <dgm:spPr/>
    </dgm:pt>
    <dgm:pt modelId="{12694DD4-DD14-481F-8855-1695A475BCF6}" type="pres">
      <dgm:prSet presAssocID="{50CDA3C6-AE10-4AF9-BF9F-9884D83FDE49}" presName="parTx" presStyleLbl="revTx" presStyleIdx="2" presStyleCnt="6">
        <dgm:presLayoutVars>
          <dgm:chMax val="0"/>
          <dgm:chPref val="0"/>
        </dgm:presLayoutVars>
      </dgm:prSet>
      <dgm:spPr/>
    </dgm:pt>
    <dgm:pt modelId="{390E1446-2923-4725-922C-EB1F197777CA}" type="pres">
      <dgm:prSet presAssocID="{5169C98E-81EA-4EFA-823A-C774826DD3B0}" presName="sibTrans" presStyleCnt="0"/>
      <dgm:spPr/>
    </dgm:pt>
    <dgm:pt modelId="{4441DB35-3CE7-4F15-8848-E5476D302E8E}" type="pres">
      <dgm:prSet presAssocID="{030F50A1-99F0-44C3-9A30-49953F8CF3A4}" presName="compNode" presStyleCnt="0"/>
      <dgm:spPr/>
    </dgm:pt>
    <dgm:pt modelId="{A30A45D5-7CEA-481C-B77A-AAE9092D8BC3}" type="pres">
      <dgm:prSet presAssocID="{030F50A1-99F0-44C3-9A30-49953F8CF3A4}" presName="bgRect" presStyleLbl="bgShp" presStyleIdx="3" presStyleCnt="5"/>
      <dgm:spPr/>
    </dgm:pt>
    <dgm:pt modelId="{37695394-0F44-4EC5-B123-FB5BB6E33FB7}" type="pres">
      <dgm:prSet presAssocID="{030F50A1-99F0-44C3-9A30-49953F8CF3A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CB9A82A-B842-4946-A890-7FE55D79C360}" type="pres">
      <dgm:prSet presAssocID="{030F50A1-99F0-44C3-9A30-49953F8CF3A4}" presName="spaceRect" presStyleCnt="0"/>
      <dgm:spPr/>
    </dgm:pt>
    <dgm:pt modelId="{FE5378FF-3D90-4229-8D58-8900750AF6FF}" type="pres">
      <dgm:prSet presAssocID="{030F50A1-99F0-44C3-9A30-49953F8CF3A4}" presName="parTx" presStyleLbl="revTx" presStyleIdx="3" presStyleCnt="6">
        <dgm:presLayoutVars>
          <dgm:chMax val="0"/>
          <dgm:chPref val="0"/>
        </dgm:presLayoutVars>
      </dgm:prSet>
      <dgm:spPr/>
    </dgm:pt>
    <dgm:pt modelId="{3A94A668-5812-4B4B-8BFF-0BB3B0E71ED9}" type="pres">
      <dgm:prSet presAssocID="{F4A98CAA-B230-45E0-9652-F6B89C2DAFB9}" presName="sibTrans" presStyleCnt="0"/>
      <dgm:spPr/>
    </dgm:pt>
    <dgm:pt modelId="{B380F4E1-76D1-4DCB-AC7F-601F5F50704C}" type="pres">
      <dgm:prSet presAssocID="{668A182D-56CC-494C-B79F-91794CE08291}" presName="compNode" presStyleCnt="0"/>
      <dgm:spPr/>
    </dgm:pt>
    <dgm:pt modelId="{F6F0A9E2-20E5-4F3A-86E5-F73BA6F6C3B7}" type="pres">
      <dgm:prSet presAssocID="{668A182D-56CC-494C-B79F-91794CE08291}" presName="bgRect" presStyleLbl="bgShp" presStyleIdx="4" presStyleCnt="5"/>
      <dgm:spPr/>
    </dgm:pt>
    <dgm:pt modelId="{052CC459-62ED-48F9-B0E6-CD1B57E7535D}" type="pres">
      <dgm:prSet presAssocID="{668A182D-56CC-494C-B79F-91794CE082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5BA7799-15C6-48E1-A739-8D2BDE1D8ACD}" type="pres">
      <dgm:prSet presAssocID="{668A182D-56CC-494C-B79F-91794CE08291}" presName="spaceRect" presStyleCnt="0"/>
      <dgm:spPr/>
    </dgm:pt>
    <dgm:pt modelId="{54731679-564D-4B43-8589-239DEB3A1B38}" type="pres">
      <dgm:prSet presAssocID="{668A182D-56CC-494C-B79F-91794CE08291}" presName="parTx" presStyleLbl="revTx" presStyleIdx="4" presStyleCnt="6">
        <dgm:presLayoutVars>
          <dgm:chMax val="0"/>
          <dgm:chPref val="0"/>
        </dgm:presLayoutVars>
      </dgm:prSet>
      <dgm:spPr/>
    </dgm:pt>
    <dgm:pt modelId="{F8AC49E6-612A-4B8E-A166-8B61FE314E6A}" type="pres">
      <dgm:prSet presAssocID="{668A182D-56CC-494C-B79F-91794CE08291}" presName="desTx" presStyleLbl="revTx" presStyleIdx="5" presStyleCnt="6">
        <dgm:presLayoutVars/>
      </dgm:prSet>
      <dgm:spPr/>
    </dgm:pt>
  </dgm:ptLst>
  <dgm:cxnLst>
    <dgm:cxn modelId="{6CD6F32D-1BAB-4EA3-BDDC-D4CD05DAA3D5}" srcId="{668A182D-56CC-494C-B79F-91794CE08291}" destId="{C0E23FBE-A800-4317-A9DE-EFC258B08640}" srcOrd="1" destOrd="0" parTransId="{CC1C3AAB-17F9-425F-9B77-2DEAA9720E59}" sibTransId="{392CDC08-D079-45D7-9DAD-6124903F87C0}"/>
    <dgm:cxn modelId="{F66FE52E-618C-4B10-B00A-D6CF25A5B822}" srcId="{F022A315-F706-4822-8DB2-F8399FEC5174}" destId="{030F50A1-99F0-44C3-9A30-49953F8CF3A4}" srcOrd="3" destOrd="0" parTransId="{F202253A-FDA8-41BE-9B61-CE2E75B00BDE}" sibTransId="{F4A98CAA-B230-45E0-9652-F6B89C2DAFB9}"/>
    <dgm:cxn modelId="{11C0AA35-A55C-4D59-B50A-B69DC68A0FB8}" type="presOf" srcId="{7594F90E-BC0A-4BD9-ADB9-17282805F5EF}" destId="{F980E22C-6347-42C7-8152-10CAE113F01B}" srcOrd="0" destOrd="0" presId="urn:microsoft.com/office/officeart/2018/2/layout/IconVerticalSolidList"/>
    <dgm:cxn modelId="{959F776C-4F4F-43B4-9EC5-D10F4DE68F9A}" type="presOf" srcId="{A30124FC-ACA2-47C4-9BDD-93CAD9C6D4EB}" destId="{F8AC49E6-612A-4B8E-A166-8B61FE314E6A}" srcOrd="0" destOrd="0" presId="urn:microsoft.com/office/officeart/2018/2/layout/IconVerticalSolidList"/>
    <dgm:cxn modelId="{D907F679-819A-4C6D-894A-35259FA6EBB4}" type="presOf" srcId="{668A182D-56CC-494C-B79F-91794CE08291}" destId="{54731679-564D-4B43-8589-239DEB3A1B38}" srcOrd="0" destOrd="0" presId="urn:microsoft.com/office/officeart/2018/2/layout/IconVerticalSolidList"/>
    <dgm:cxn modelId="{95923A80-30AA-49ED-9291-D764398D1E43}" type="presOf" srcId="{030F50A1-99F0-44C3-9A30-49953F8CF3A4}" destId="{FE5378FF-3D90-4229-8D58-8900750AF6FF}" srcOrd="0" destOrd="0" presId="urn:microsoft.com/office/officeart/2018/2/layout/IconVerticalSolidList"/>
    <dgm:cxn modelId="{BD7C1584-3A83-4F23-80D6-E486D7D13D60}" srcId="{F022A315-F706-4822-8DB2-F8399FEC5174}" destId="{08A63FA1-79AE-43BF-A670-AE50B0106ACE}" srcOrd="0" destOrd="0" parTransId="{E71F1847-ADCF-4961-9102-71D3A49E6286}" sibTransId="{4D360DE7-85D6-4ADB-AE83-4763D034571D}"/>
    <dgm:cxn modelId="{C24B5F8A-14FD-4B60-87C6-B0BE45A6AA57}" type="presOf" srcId="{C0E23FBE-A800-4317-A9DE-EFC258B08640}" destId="{F8AC49E6-612A-4B8E-A166-8B61FE314E6A}" srcOrd="0" destOrd="1" presId="urn:microsoft.com/office/officeart/2018/2/layout/IconVerticalSolidList"/>
    <dgm:cxn modelId="{D375CE95-F776-443B-B3D0-AB6ADD4D378F}" srcId="{668A182D-56CC-494C-B79F-91794CE08291}" destId="{A30124FC-ACA2-47C4-9BDD-93CAD9C6D4EB}" srcOrd="0" destOrd="0" parTransId="{12E7069A-E9EE-4DA5-8B38-4C7984C644E2}" sibTransId="{B61FAEC5-00E1-455A-ACF5-5E841F0E3869}"/>
    <dgm:cxn modelId="{985AA8B5-F0BB-46EF-937B-76720ED5A27B}" type="presOf" srcId="{F022A315-F706-4822-8DB2-F8399FEC5174}" destId="{C33E03F8-C448-4612-A937-90F05C6EC5C3}" srcOrd="0" destOrd="0" presId="urn:microsoft.com/office/officeart/2018/2/layout/IconVerticalSolidList"/>
    <dgm:cxn modelId="{765233CF-CFC2-4CCF-B6ED-F58A2AC09E61}" type="presOf" srcId="{08A63FA1-79AE-43BF-A670-AE50B0106ACE}" destId="{59A9864C-B8C7-492B-A5CD-33CAEBE71A2F}" srcOrd="0" destOrd="0" presId="urn:microsoft.com/office/officeart/2018/2/layout/IconVerticalSolidList"/>
    <dgm:cxn modelId="{D553DAD1-0F3F-4D15-B69D-ABC953A99337}" srcId="{F022A315-F706-4822-8DB2-F8399FEC5174}" destId="{50CDA3C6-AE10-4AF9-BF9F-9884D83FDE49}" srcOrd="2" destOrd="0" parTransId="{45205EEA-6529-45F8-8D07-938EF2613726}" sibTransId="{5169C98E-81EA-4EFA-823A-C774826DD3B0}"/>
    <dgm:cxn modelId="{EC1639DB-64A9-4A18-B685-8CCE7B58CC22}" srcId="{F022A315-F706-4822-8DB2-F8399FEC5174}" destId="{7594F90E-BC0A-4BD9-ADB9-17282805F5EF}" srcOrd="1" destOrd="0" parTransId="{D2214902-3C24-448F-916C-1C3B1EFAC58A}" sibTransId="{A72B37EC-026B-49C0-A3B4-AB1315D3EC1A}"/>
    <dgm:cxn modelId="{340390DF-D3B1-461D-883B-7D291661479E}" srcId="{F022A315-F706-4822-8DB2-F8399FEC5174}" destId="{668A182D-56CC-494C-B79F-91794CE08291}" srcOrd="4" destOrd="0" parTransId="{F68796EA-1F30-409B-A9A9-EA881CBABD78}" sibTransId="{295703FD-C03C-43FB-9B47-378E0EE3373F}"/>
    <dgm:cxn modelId="{10EF0CFE-B70C-45FA-A02F-A753C292FA81}" type="presOf" srcId="{50CDA3C6-AE10-4AF9-BF9F-9884D83FDE49}" destId="{12694DD4-DD14-481F-8855-1695A475BCF6}" srcOrd="0" destOrd="0" presId="urn:microsoft.com/office/officeart/2018/2/layout/IconVerticalSolidList"/>
    <dgm:cxn modelId="{F8BC0FCF-8264-47B8-9881-4A383D1F0938}" type="presParOf" srcId="{C33E03F8-C448-4612-A937-90F05C6EC5C3}" destId="{2C364025-5888-44C7-A623-E8FB6B2D7BD5}" srcOrd="0" destOrd="0" presId="urn:microsoft.com/office/officeart/2018/2/layout/IconVerticalSolidList"/>
    <dgm:cxn modelId="{D6214B6F-2A52-4E04-9EE2-45049117930E}" type="presParOf" srcId="{2C364025-5888-44C7-A623-E8FB6B2D7BD5}" destId="{D879508C-A576-4294-B3EF-61996457117E}" srcOrd="0" destOrd="0" presId="urn:microsoft.com/office/officeart/2018/2/layout/IconVerticalSolidList"/>
    <dgm:cxn modelId="{F607B923-7B89-42C2-9ABD-BEC297636981}" type="presParOf" srcId="{2C364025-5888-44C7-A623-E8FB6B2D7BD5}" destId="{525A255C-F911-49A3-BE7E-722DE0A4DD4E}" srcOrd="1" destOrd="0" presId="urn:microsoft.com/office/officeart/2018/2/layout/IconVerticalSolidList"/>
    <dgm:cxn modelId="{EDA769F4-DB3C-422D-BD7D-52CABF503485}" type="presParOf" srcId="{2C364025-5888-44C7-A623-E8FB6B2D7BD5}" destId="{6E4555A8-AAE9-47C8-A4DE-4F3C82CF20D7}" srcOrd="2" destOrd="0" presId="urn:microsoft.com/office/officeart/2018/2/layout/IconVerticalSolidList"/>
    <dgm:cxn modelId="{AAA7AB73-D174-4CFE-98EA-2DAECA6F7E9E}" type="presParOf" srcId="{2C364025-5888-44C7-A623-E8FB6B2D7BD5}" destId="{59A9864C-B8C7-492B-A5CD-33CAEBE71A2F}" srcOrd="3" destOrd="0" presId="urn:microsoft.com/office/officeart/2018/2/layout/IconVerticalSolidList"/>
    <dgm:cxn modelId="{3140C350-623F-4474-8FF7-D2307854CD32}" type="presParOf" srcId="{C33E03F8-C448-4612-A937-90F05C6EC5C3}" destId="{BD0A6711-341F-4837-9D88-8082ECFAB09A}" srcOrd="1" destOrd="0" presId="urn:microsoft.com/office/officeart/2018/2/layout/IconVerticalSolidList"/>
    <dgm:cxn modelId="{56B89985-1AE5-4E39-84B5-044707C47CCB}" type="presParOf" srcId="{C33E03F8-C448-4612-A937-90F05C6EC5C3}" destId="{004BDFF6-75CE-49F1-8AFD-1BE94B2B80A6}" srcOrd="2" destOrd="0" presId="urn:microsoft.com/office/officeart/2018/2/layout/IconVerticalSolidList"/>
    <dgm:cxn modelId="{C0B5190D-CB3C-4BD9-9269-8D2136AFF967}" type="presParOf" srcId="{004BDFF6-75CE-49F1-8AFD-1BE94B2B80A6}" destId="{7F290137-42F7-4804-8D80-447917D15FAF}" srcOrd="0" destOrd="0" presId="urn:microsoft.com/office/officeart/2018/2/layout/IconVerticalSolidList"/>
    <dgm:cxn modelId="{C87EA3FA-04E1-461E-85C4-39891BA28F22}" type="presParOf" srcId="{004BDFF6-75CE-49F1-8AFD-1BE94B2B80A6}" destId="{6B180D36-5942-44B2-A5E7-A3560AE7E7D0}" srcOrd="1" destOrd="0" presId="urn:microsoft.com/office/officeart/2018/2/layout/IconVerticalSolidList"/>
    <dgm:cxn modelId="{11D6E348-90D7-4374-B2FC-0C7A3B4ADD6D}" type="presParOf" srcId="{004BDFF6-75CE-49F1-8AFD-1BE94B2B80A6}" destId="{67D41E60-308C-4B29-B326-FEA42F3CB3F8}" srcOrd="2" destOrd="0" presId="urn:microsoft.com/office/officeart/2018/2/layout/IconVerticalSolidList"/>
    <dgm:cxn modelId="{B97A7A2E-DB37-4754-B60D-AD35B204EBEC}" type="presParOf" srcId="{004BDFF6-75CE-49F1-8AFD-1BE94B2B80A6}" destId="{F980E22C-6347-42C7-8152-10CAE113F01B}" srcOrd="3" destOrd="0" presId="urn:microsoft.com/office/officeart/2018/2/layout/IconVerticalSolidList"/>
    <dgm:cxn modelId="{62C53C04-12E3-4A83-A046-925BE27FD8C8}" type="presParOf" srcId="{C33E03F8-C448-4612-A937-90F05C6EC5C3}" destId="{F8BB57FB-9DB8-4E20-AE15-D9AF693756FB}" srcOrd="3" destOrd="0" presId="urn:microsoft.com/office/officeart/2018/2/layout/IconVerticalSolidList"/>
    <dgm:cxn modelId="{516815BD-00BB-4D6C-98A4-1CDA7CF24DA5}" type="presParOf" srcId="{C33E03F8-C448-4612-A937-90F05C6EC5C3}" destId="{B9024887-09DC-468B-BF6F-63E5AB5B008C}" srcOrd="4" destOrd="0" presId="urn:microsoft.com/office/officeart/2018/2/layout/IconVerticalSolidList"/>
    <dgm:cxn modelId="{93147469-7152-4636-BF36-A8EACC68AF58}" type="presParOf" srcId="{B9024887-09DC-468B-BF6F-63E5AB5B008C}" destId="{CD651CA1-605A-439C-A36E-C378F1C8B3B7}" srcOrd="0" destOrd="0" presId="urn:microsoft.com/office/officeart/2018/2/layout/IconVerticalSolidList"/>
    <dgm:cxn modelId="{99A900B4-C11E-4F4E-89CE-10A0E8207245}" type="presParOf" srcId="{B9024887-09DC-468B-BF6F-63E5AB5B008C}" destId="{E3216243-2FD7-453C-9555-E83457F83A0C}" srcOrd="1" destOrd="0" presId="urn:microsoft.com/office/officeart/2018/2/layout/IconVerticalSolidList"/>
    <dgm:cxn modelId="{421E475D-FDDD-4265-AEA0-5006BB00D518}" type="presParOf" srcId="{B9024887-09DC-468B-BF6F-63E5AB5B008C}" destId="{62B8B3F3-BBB3-407C-93F1-06D9DC2089FF}" srcOrd="2" destOrd="0" presId="urn:microsoft.com/office/officeart/2018/2/layout/IconVerticalSolidList"/>
    <dgm:cxn modelId="{F3F8D789-18B6-4639-AA2B-50160CD6BF4E}" type="presParOf" srcId="{B9024887-09DC-468B-BF6F-63E5AB5B008C}" destId="{12694DD4-DD14-481F-8855-1695A475BCF6}" srcOrd="3" destOrd="0" presId="urn:microsoft.com/office/officeart/2018/2/layout/IconVerticalSolidList"/>
    <dgm:cxn modelId="{7457A67E-2A42-4E97-B1B4-379BECEDB1CE}" type="presParOf" srcId="{C33E03F8-C448-4612-A937-90F05C6EC5C3}" destId="{390E1446-2923-4725-922C-EB1F197777CA}" srcOrd="5" destOrd="0" presId="urn:microsoft.com/office/officeart/2018/2/layout/IconVerticalSolidList"/>
    <dgm:cxn modelId="{275397B8-9C40-4B90-B25A-A1E8A4EB6BA0}" type="presParOf" srcId="{C33E03F8-C448-4612-A937-90F05C6EC5C3}" destId="{4441DB35-3CE7-4F15-8848-E5476D302E8E}" srcOrd="6" destOrd="0" presId="urn:microsoft.com/office/officeart/2018/2/layout/IconVerticalSolidList"/>
    <dgm:cxn modelId="{4FD7C000-97B9-4949-AC3F-9A5983792DC4}" type="presParOf" srcId="{4441DB35-3CE7-4F15-8848-E5476D302E8E}" destId="{A30A45D5-7CEA-481C-B77A-AAE9092D8BC3}" srcOrd="0" destOrd="0" presId="urn:microsoft.com/office/officeart/2018/2/layout/IconVerticalSolidList"/>
    <dgm:cxn modelId="{35C2A69B-EBD6-4F4D-974D-471443187BFE}" type="presParOf" srcId="{4441DB35-3CE7-4F15-8848-E5476D302E8E}" destId="{37695394-0F44-4EC5-B123-FB5BB6E33FB7}" srcOrd="1" destOrd="0" presId="urn:microsoft.com/office/officeart/2018/2/layout/IconVerticalSolidList"/>
    <dgm:cxn modelId="{B32F3E13-41DD-4195-9FFB-6BE84842C7D0}" type="presParOf" srcId="{4441DB35-3CE7-4F15-8848-E5476D302E8E}" destId="{0CB9A82A-B842-4946-A890-7FE55D79C360}" srcOrd="2" destOrd="0" presId="urn:microsoft.com/office/officeart/2018/2/layout/IconVerticalSolidList"/>
    <dgm:cxn modelId="{FC8C27A9-0F00-4D2B-AA60-1453FD2A3B46}" type="presParOf" srcId="{4441DB35-3CE7-4F15-8848-E5476D302E8E}" destId="{FE5378FF-3D90-4229-8D58-8900750AF6FF}" srcOrd="3" destOrd="0" presId="urn:microsoft.com/office/officeart/2018/2/layout/IconVerticalSolidList"/>
    <dgm:cxn modelId="{F5AF9C23-2928-43AB-90B2-D3F63D9562C4}" type="presParOf" srcId="{C33E03F8-C448-4612-A937-90F05C6EC5C3}" destId="{3A94A668-5812-4B4B-8BFF-0BB3B0E71ED9}" srcOrd="7" destOrd="0" presId="urn:microsoft.com/office/officeart/2018/2/layout/IconVerticalSolidList"/>
    <dgm:cxn modelId="{D458307C-07E4-4CCD-B303-5DCDC6F3073C}" type="presParOf" srcId="{C33E03F8-C448-4612-A937-90F05C6EC5C3}" destId="{B380F4E1-76D1-4DCB-AC7F-601F5F50704C}" srcOrd="8" destOrd="0" presId="urn:microsoft.com/office/officeart/2018/2/layout/IconVerticalSolidList"/>
    <dgm:cxn modelId="{A3CEC4A7-3634-4A63-AB20-4C6C3D3A2C03}" type="presParOf" srcId="{B380F4E1-76D1-4DCB-AC7F-601F5F50704C}" destId="{F6F0A9E2-20E5-4F3A-86E5-F73BA6F6C3B7}" srcOrd="0" destOrd="0" presId="urn:microsoft.com/office/officeart/2018/2/layout/IconVerticalSolidList"/>
    <dgm:cxn modelId="{DE9B3015-D48E-4275-8A60-1E5B07E0C80F}" type="presParOf" srcId="{B380F4E1-76D1-4DCB-AC7F-601F5F50704C}" destId="{052CC459-62ED-48F9-B0E6-CD1B57E7535D}" srcOrd="1" destOrd="0" presId="urn:microsoft.com/office/officeart/2018/2/layout/IconVerticalSolidList"/>
    <dgm:cxn modelId="{E04251F6-5BB7-42A2-81EA-62566736AB63}" type="presParOf" srcId="{B380F4E1-76D1-4DCB-AC7F-601F5F50704C}" destId="{F5BA7799-15C6-48E1-A739-8D2BDE1D8ACD}" srcOrd="2" destOrd="0" presId="urn:microsoft.com/office/officeart/2018/2/layout/IconVerticalSolidList"/>
    <dgm:cxn modelId="{0B3E002B-748B-4690-9BC2-45CB29F0B2CA}" type="presParOf" srcId="{B380F4E1-76D1-4DCB-AC7F-601F5F50704C}" destId="{54731679-564D-4B43-8589-239DEB3A1B38}" srcOrd="3" destOrd="0" presId="urn:microsoft.com/office/officeart/2018/2/layout/IconVerticalSolidList"/>
    <dgm:cxn modelId="{D72096D4-7273-4803-B555-39DC0E295602}" type="presParOf" srcId="{B380F4E1-76D1-4DCB-AC7F-601F5F50704C}" destId="{F8AC49E6-612A-4B8E-A166-8B61FE314E6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9508C-A576-4294-B3EF-61996457117E}">
      <dsp:nvSpPr>
        <dsp:cNvPr id="0" name=""/>
        <dsp:cNvSpPr/>
      </dsp:nvSpPr>
      <dsp:spPr>
        <a:xfrm>
          <a:off x="0" y="6916"/>
          <a:ext cx="5411713" cy="906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A255C-F911-49A3-BE7E-722DE0A4DD4E}">
      <dsp:nvSpPr>
        <dsp:cNvPr id="0" name=""/>
        <dsp:cNvSpPr/>
      </dsp:nvSpPr>
      <dsp:spPr>
        <a:xfrm>
          <a:off x="274125" y="210811"/>
          <a:ext cx="498410" cy="4984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9864C-B8C7-492B-A5CD-33CAEBE71A2F}">
      <dsp:nvSpPr>
        <dsp:cNvPr id="0" name=""/>
        <dsp:cNvSpPr/>
      </dsp:nvSpPr>
      <dsp:spPr>
        <a:xfrm>
          <a:off x="1046662" y="6916"/>
          <a:ext cx="4364027" cy="90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06" tIns="95906" rIns="95906" bIns="959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Time Management is key!</a:t>
          </a:r>
        </a:p>
      </dsp:txBody>
      <dsp:txXfrm>
        <a:off x="1046662" y="6916"/>
        <a:ext cx="4364027" cy="906200"/>
      </dsp:txXfrm>
    </dsp:sp>
    <dsp:sp modelId="{7F290137-42F7-4804-8D80-447917D15FAF}">
      <dsp:nvSpPr>
        <dsp:cNvPr id="0" name=""/>
        <dsp:cNvSpPr/>
      </dsp:nvSpPr>
      <dsp:spPr>
        <a:xfrm>
          <a:off x="0" y="1139667"/>
          <a:ext cx="5411713" cy="906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80D36-5942-44B2-A5E7-A3560AE7E7D0}">
      <dsp:nvSpPr>
        <dsp:cNvPr id="0" name=""/>
        <dsp:cNvSpPr/>
      </dsp:nvSpPr>
      <dsp:spPr>
        <a:xfrm>
          <a:off x="274125" y="1343562"/>
          <a:ext cx="498410" cy="4984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0E22C-6347-42C7-8152-10CAE113F01B}">
      <dsp:nvSpPr>
        <dsp:cNvPr id="0" name=""/>
        <dsp:cNvSpPr/>
      </dsp:nvSpPr>
      <dsp:spPr>
        <a:xfrm>
          <a:off x="1046662" y="1139667"/>
          <a:ext cx="4364027" cy="90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06" tIns="95906" rIns="95906" bIns="959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ACT &amp; SAT (Prep Sessions – Khan Academy), ASVAB &amp; ACUPLACER, SCORES REPORTING</a:t>
          </a:r>
        </a:p>
      </dsp:txBody>
      <dsp:txXfrm>
        <a:off x="1046662" y="1139667"/>
        <a:ext cx="4364027" cy="906200"/>
      </dsp:txXfrm>
    </dsp:sp>
    <dsp:sp modelId="{CD651CA1-605A-439C-A36E-C378F1C8B3B7}">
      <dsp:nvSpPr>
        <dsp:cNvPr id="0" name=""/>
        <dsp:cNvSpPr/>
      </dsp:nvSpPr>
      <dsp:spPr>
        <a:xfrm>
          <a:off x="0" y="2272418"/>
          <a:ext cx="5411713" cy="906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16243-2FD7-453C-9555-E83457F83A0C}">
      <dsp:nvSpPr>
        <dsp:cNvPr id="0" name=""/>
        <dsp:cNvSpPr/>
      </dsp:nvSpPr>
      <dsp:spPr>
        <a:xfrm>
          <a:off x="274125" y="2476313"/>
          <a:ext cx="498410" cy="4984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94DD4-DD14-481F-8855-1695A475BCF6}">
      <dsp:nvSpPr>
        <dsp:cNvPr id="0" name=""/>
        <dsp:cNvSpPr/>
      </dsp:nvSpPr>
      <dsp:spPr>
        <a:xfrm>
          <a:off x="1046662" y="2272418"/>
          <a:ext cx="4364027" cy="90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06" tIns="95906" rIns="95906" bIns="959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Counselor &amp; Teacher Recommendations </a:t>
          </a:r>
          <a:r>
            <a:rPr lang="en-US" sz="1700" b="1" i="1" kern="1200" dirty="0"/>
            <a:t>(allow 2 </a:t>
          </a:r>
          <a:r>
            <a:rPr lang="en-US" sz="1700" b="1" i="1" kern="1200"/>
            <a:t>weeks notice</a:t>
          </a:r>
          <a:r>
            <a:rPr lang="en-US" sz="1700" b="1" i="1" kern="1200" dirty="0"/>
            <a:t>)</a:t>
          </a:r>
          <a:endParaRPr lang="en-US" sz="1700" kern="1200" dirty="0"/>
        </a:p>
      </dsp:txBody>
      <dsp:txXfrm>
        <a:off x="1046662" y="2272418"/>
        <a:ext cx="4364027" cy="906200"/>
      </dsp:txXfrm>
    </dsp:sp>
    <dsp:sp modelId="{A30A45D5-7CEA-481C-B77A-AAE9092D8BC3}">
      <dsp:nvSpPr>
        <dsp:cNvPr id="0" name=""/>
        <dsp:cNvSpPr/>
      </dsp:nvSpPr>
      <dsp:spPr>
        <a:xfrm>
          <a:off x="0" y="3405169"/>
          <a:ext cx="5411713" cy="906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5394-0F44-4EC5-B123-FB5BB6E33FB7}">
      <dsp:nvSpPr>
        <dsp:cNvPr id="0" name=""/>
        <dsp:cNvSpPr/>
      </dsp:nvSpPr>
      <dsp:spPr>
        <a:xfrm>
          <a:off x="274125" y="3609064"/>
          <a:ext cx="498410" cy="4984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378FF-3D90-4229-8D58-8900750AF6FF}">
      <dsp:nvSpPr>
        <dsp:cNvPr id="0" name=""/>
        <dsp:cNvSpPr/>
      </dsp:nvSpPr>
      <dsp:spPr>
        <a:xfrm>
          <a:off x="1046662" y="3405169"/>
          <a:ext cx="4364027" cy="90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06" tIns="95906" rIns="95906" bIns="959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Transcripts </a:t>
          </a:r>
          <a:r>
            <a:rPr lang="en-US" sz="1700" b="1" i="1" kern="1200" dirty="0"/>
            <a:t>(Free through GA Futures in state.  </a:t>
          </a:r>
          <a:r>
            <a:rPr lang="en-US" sz="1700" b="1" i="1" kern="1200" dirty="0" err="1"/>
            <a:t>Mypayments</a:t>
          </a:r>
          <a:r>
            <a:rPr lang="en-US" sz="1700" b="1" i="1" kern="1200" dirty="0"/>
            <a:t> plus for out of state)</a:t>
          </a:r>
          <a:endParaRPr lang="en-US" sz="1700" kern="1200" dirty="0"/>
        </a:p>
      </dsp:txBody>
      <dsp:txXfrm>
        <a:off x="1046662" y="3405169"/>
        <a:ext cx="4364027" cy="906200"/>
      </dsp:txXfrm>
    </dsp:sp>
    <dsp:sp modelId="{F6F0A9E2-20E5-4F3A-86E5-F73BA6F6C3B7}">
      <dsp:nvSpPr>
        <dsp:cNvPr id="0" name=""/>
        <dsp:cNvSpPr/>
      </dsp:nvSpPr>
      <dsp:spPr>
        <a:xfrm>
          <a:off x="0" y="4537920"/>
          <a:ext cx="5411713" cy="9062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CC459-62ED-48F9-B0E6-CD1B57E7535D}">
      <dsp:nvSpPr>
        <dsp:cNvPr id="0" name=""/>
        <dsp:cNvSpPr/>
      </dsp:nvSpPr>
      <dsp:spPr>
        <a:xfrm>
          <a:off x="274125" y="4741816"/>
          <a:ext cx="498410" cy="4984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31679-564D-4B43-8589-239DEB3A1B38}">
      <dsp:nvSpPr>
        <dsp:cNvPr id="0" name=""/>
        <dsp:cNvSpPr/>
      </dsp:nvSpPr>
      <dsp:spPr>
        <a:xfrm>
          <a:off x="1046662" y="4537920"/>
          <a:ext cx="2435270" cy="90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06" tIns="95906" rIns="95906" bIns="959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Maximize Your Local School Resources</a:t>
          </a:r>
          <a:endParaRPr lang="en-US" sz="1700" kern="1200" dirty="0"/>
        </a:p>
      </dsp:txBody>
      <dsp:txXfrm>
        <a:off x="1046662" y="4537920"/>
        <a:ext cx="2435270" cy="906200"/>
      </dsp:txXfrm>
    </dsp:sp>
    <dsp:sp modelId="{F8AC49E6-612A-4B8E-A166-8B61FE314E6A}">
      <dsp:nvSpPr>
        <dsp:cNvPr id="0" name=""/>
        <dsp:cNvSpPr/>
      </dsp:nvSpPr>
      <dsp:spPr>
        <a:xfrm>
          <a:off x="3481932" y="4537920"/>
          <a:ext cx="1928756" cy="90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06" tIns="95906" rIns="95906" bIns="9590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Counselors, Core Teachers, College &amp; Career Center, Parents &amp; Family)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SGHS Counseling Department Website </a:t>
          </a:r>
        </a:p>
      </dsp:txBody>
      <dsp:txXfrm>
        <a:off x="3481932" y="4537920"/>
        <a:ext cx="1928756" cy="90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327C0E-6C5E-4B8A-A835-99B5DFCDB659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FCA748-E0F4-43EC-A8B6-DC00FCDC750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143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Portfolio: portfolio should include 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 where talents, leadership, and skills shine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Whether the focus is art, dance, drama, music, sport, or other activities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Adherence to the requirements of the college/university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you've identified a school or specific program that interests you, the next step is understanding its portfolio requirements. 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mediums and techniques.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Finished work, projects, writing abstracts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C170-B8F9-5E4B-91D4-F1E4FA1BD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C170-B8F9-5E4B-91D4-F1E4FA1BD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2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C50C-1424-4DFB-8451-B8CF561DC3D7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D1B8-6BC3-4AAB-912E-C3FD63185A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8087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914E-769B-41E1-8142-DC38E86D4299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E88E-D78E-44FB-9E1C-22FEF1A8153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8268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B155-15CD-46B7-8DD6-117187121BEB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CF42-DEEC-4520-AE35-F7854224B62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6928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5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8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6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48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7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20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5E29-64B1-4936-846F-3D02EFD3211E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6449-194E-41E1-912E-6203EDFFA05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27562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4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7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9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74638"/>
            <a:ext cx="180178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979968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3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84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9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3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88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51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88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5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E7F7-5F55-497C-B4A2-CA65A1518412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3835-B6E7-41CC-B7D9-1E15EE347F0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5434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93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6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24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86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35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90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30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20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90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1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6327-6C71-4541-9B45-3745DEA34871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BE99-3849-4B83-B2DF-B641D090A5F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7652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73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92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1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947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0642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64269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38045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855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15633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600D-76B3-4124-B061-8BC0825DE127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EA98-0E9A-4EFB-B326-070DF06A41B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1894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5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7B1E-55A8-48AB-ACC5-65F88C4C3E41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2638-A695-4B9A-B9A3-ADACAB407F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987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721D-069E-445C-8DDA-FE94D966B46B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BA9E-357E-4EA7-941A-794C9AE957D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2945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724A-B8A1-471A-989C-BBE96DAD8F96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8765-0DDB-47D1-827C-D5A18DB99EE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91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9FC6-999A-47E1-A949-7C8B1D82AB18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C6E8-1D8B-43FB-8237-FA8C972AB4C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201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 userDrawn="1"/>
        </p:nvSpPr>
        <p:spPr bwMode="auto">
          <a:xfrm rot="10800000">
            <a:off x="-36513" y="5670550"/>
            <a:ext cx="9213851" cy="1265238"/>
          </a:xfrm>
          <a:custGeom>
            <a:avLst/>
            <a:gdLst/>
            <a:ahLst/>
            <a:cxnLst/>
            <a:rect l="l" t="t" r="r" b="b"/>
            <a:pathLst>
              <a:path w="9214942" h="1265366">
                <a:moveTo>
                  <a:pt x="3313097" y="10"/>
                </a:moveTo>
                <a:cubicBezTo>
                  <a:pt x="5602729" y="-358"/>
                  <a:pt x="8269435" y="9900"/>
                  <a:pt x="9214942" y="26246"/>
                </a:cubicBezTo>
                <a:lnTo>
                  <a:pt x="9214942" y="563267"/>
                </a:lnTo>
                <a:cubicBezTo>
                  <a:pt x="5547836" y="23029"/>
                  <a:pt x="3496905" y="1716039"/>
                  <a:pt x="13822" y="1146649"/>
                </a:cubicBezTo>
                <a:lnTo>
                  <a:pt x="0" y="13884"/>
                </a:lnTo>
                <a:cubicBezTo>
                  <a:pt x="633265" y="4501"/>
                  <a:pt x="1901522" y="236"/>
                  <a:pt x="3313097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1" name="Freeform 20"/>
          <p:cNvSpPr/>
          <p:nvPr userDrawn="1"/>
        </p:nvSpPr>
        <p:spPr bwMode="auto">
          <a:xfrm rot="10800000">
            <a:off x="-31750" y="6010275"/>
            <a:ext cx="9193213" cy="947738"/>
          </a:xfrm>
          <a:custGeom>
            <a:avLst/>
            <a:gdLst>
              <a:gd name="connsiteX0" fmla="*/ 1348994 w 9195120"/>
              <a:gd name="connsiteY0" fmla="*/ 0 h 910490"/>
              <a:gd name="connsiteX1" fmla="*/ 9170068 w 9195120"/>
              <a:gd name="connsiteY1" fmla="*/ 4613 h 910490"/>
              <a:gd name="connsiteX2" fmla="*/ 9195120 w 9195120"/>
              <a:gd name="connsiteY2" fmla="*/ 247976 h 910490"/>
              <a:gd name="connsiteX3" fmla="*/ 0 w 9195120"/>
              <a:gd name="connsiteY3" fmla="*/ 807170 h 910490"/>
              <a:gd name="connsiteX4" fmla="*/ 0 w 9195120"/>
              <a:gd name="connsiteY4" fmla="*/ 6040 h 910490"/>
              <a:gd name="connsiteX5" fmla="*/ 1348994 w 9195120"/>
              <a:gd name="connsiteY5" fmla="*/ 0 h 910490"/>
              <a:gd name="connsiteX0" fmla="*/ 1436676 w 9195120"/>
              <a:gd name="connsiteY0" fmla="*/ 0 h 948068"/>
              <a:gd name="connsiteX1" fmla="*/ 9170068 w 9195120"/>
              <a:gd name="connsiteY1" fmla="*/ 42191 h 948068"/>
              <a:gd name="connsiteX2" fmla="*/ 9195120 w 9195120"/>
              <a:gd name="connsiteY2" fmla="*/ 285554 h 948068"/>
              <a:gd name="connsiteX3" fmla="*/ 0 w 9195120"/>
              <a:gd name="connsiteY3" fmla="*/ 844748 h 948068"/>
              <a:gd name="connsiteX4" fmla="*/ 0 w 9195120"/>
              <a:gd name="connsiteY4" fmla="*/ 43618 h 948068"/>
              <a:gd name="connsiteX5" fmla="*/ 1436676 w 9195120"/>
              <a:gd name="connsiteY5" fmla="*/ 0 h 94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120" h="948068">
                <a:moveTo>
                  <a:pt x="1436676" y="0"/>
                </a:moveTo>
                <a:lnTo>
                  <a:pt x="9170068" y="42191"/>
                </a:lnTo>
                <a:cubicBezTo>
                  <a:pt x="9170068" y="106611"/>
                  <a:pt x="9195120" y="221134"/>
                  <a:pt x="9195120" y="285554"/>
                </a:cubicBezTo>
                <a:cubicBezTo>
                  <a:pt x="5529112" y="-218219"/>
                  <a:pt x="3467636" y="1355225"/>
                  <a:pt x="0" y="844748"/>
                </a:cubicBezTo>
                <a:lnTo>
                  <a:pt x="0" y="43618"/>
                </a:lnTo>
                <a:lnTo>
                  <a:pt x="143667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-36513" y="-26988"/>
            <a:ext cx="9215438" cy="1265238"/>
          </a:xfrm>
          <a:custGeom>
            <a:avLst/>
            <a:gdLst/>
            <a:ahLst/>
            <a:cxnLst/>
            <a:rect l="l" t="t" r="r" b="b"/>
            <a:pathLst>
              <a:path w="9214942" h="1265366">
                <a:moveTo>
                  <a:pt x="3313097" y="10"/>
                </a:moveTo>
                <a:cubicBezTo>
                  <a:pt x="5602729" y="-358"/>
                  <a:pt x="8269435" y="9900"/>
                  <a:pt x="9214942" y="26246"/>
                </a:cubicBezTo>
                <a:lnTo>
                  <a:pt x="9214942" y="563267"/>
                </a:lnTo>
                <a:cubicBezTo>
                  <a:pt x="5547836" y="23029"/>
                  <a:pt x="3496905" y="1716039"/>
                  <a:pt x="13822" y="1146649"/>
                </a:cubicBezTo>
                <a:lnTo>
                  <a:pt x="0" y="13884"/>
                </a:lnTo>
                <a:cubicBezTo>
                  <a:pt x="633265" y="4501"/>
                  <a:pt x="1901522" y="236"/>
                  <a:pt x="3313097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-23813" y="-49213"/>
            <a:ext cx="9194801" cy="947738"/>
          </a:xfrm>
          <a:custGeom>
            <a:avLst/>
            <a:gdLst>
              <a:gd name="connsiteX0" fmla="*/ 1348994 w 9195120"/>
              <a:gd name="connsiteY0" fmla="*/ 0 h 910490"/>
              <a:gd name="connsiteX1" fmla="*/ 9170068 w 9195120"/>
              <a:gd name="connsiteY1" fmla="*/ 4613 h 910490"/>
              <a:gd name="connsiteX2" fmla="*/ 9195120 w 9195120"/>
              <a:gd name="connsiteY2" fmla="*/ 247976 h 910490"/>
              <a:gd name="connsiteX3" fmla="*/ 0 w 9195120"/>
              <a:gd name="connsiteY3" fmla="*/ 807170 h 910490"/>
              <a:gd name="connsiteX4" fmla="*/ 0 w 9195120"/>
              <a:gd name="connsiteY4" fmla="*/ 6040 h 910490"/>
              <a:gd name="connsiteX5" fmla="*/ 1348994 w 9195120"/>
              <a:gd name="connsiteY5" fmla="*/ 0 h 910490"/>
              <a:gd name="connsiteX0" fmla="*/ 1436676 w 9195120"/>
              <a:gd name="connsiteY0" fmla="*/ 0 h 948068"/>
              <a:gd name="connsiteX1" fmla="*/ 9170068 w 9195120"/>
              <a:gd name="connsiteY1" fmla="*/ 42191 h 948068"/>
              <a:gd name="connsiteX2" fmla="*/ 9195120 w 9195120"/>
              <a:gd name="connsiteY2" fmla="*/ 285554 h 948068"/>
              <a:gd name="connsiteX3" fmla="*/ 0 w 9195120"/>
              <a:gd name="connsiteY3" fmla="*/ 844748 h 948068"/>
              <a:gd name="connsiteX4" fmla="*/ 0 w 9195120"/>
              <a:gd name="connsiteY4" fmla="*/ 43618 h 948068"/>
              <a:gd name="connsiteX5" fmla="*/ 1436676 w 9195120"/>
              <a:gd name="connsiteY5" fmla="*/ 0 h 94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120" h="948068">
                <a:moveTo>
                  <a:pt x="1436676" y="0"/>
                </a:moveTo>
                <a:lnTo>
                  <a:pt x="9170068" y="42191"/>
                </a:lnTo>
                <a:cubicBezTo>
                  <a:pt x="9170068" y="106611"/>
                  <a:pt x="9195120" y="221134"/>
                  <a:pt x="9195120" y="285554"/>
                </a:cubicBezTo>
                <a:cubicBezTo>
                  <a:pt x="5529112" y="-218219"/>
                  <a:pt x="3467636" y="1355225"/>
                  <a:pt x="0" y="844748"/>
                </a:cubicBezTo>
                <a:lnTo>
                  <a:pt x="0" y="43618"/>
                </a:lnTo>
                <a:lnTo>
                  <a:pt x="143667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7B494-2F53-42F0-BB27-3E0536DAD6BF}" type="datetimeFigureOut">
              <a:rPr lang="en-GB"/>
              <a:pPr>
                <a:defRPr/>
              </a:pPr>
              <a:t>01/09/2022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48AF1F-E807-41A2-B710-20D21AF22C3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509B314A-221A-4C89-ADB1-B31859DC4DC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96413654-5A6E-42E6-BA51-156FA2BC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5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9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00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hyperlink" Target="http://www.gafutures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ollegeboard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merry.com/" TargetMode="External"/><Relationship Id="rId2" Type="http://schemas.openxmlformats.org/officeDocument/2006/relationships/hyperlink" Target="http://www.studentscholarships.org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41FFA40D-AD16-4F6C-883E-F28C27B6C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8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7198-1474-429D-A71D-B836E1D9E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essay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03459-4EBB-41FF-9FEC-4AA27BF93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93096"/>
            <a:ext cx="6858000" cy="1309255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Amasis MT Pro Black" panose="02040A04050005020304" pitchFamily="18" charset="0"/>
              </a:rPr>
              <a:t>Begin With the End in Mind</a:t>
            </a:r>
          </a:p>
        </p:txBody>
      </p:sp>
    </p:spTree>
    <p:extLst>
      <p:ext uri="{BB962C8B-B14F-4D97-AF65-F5344CB8AC3E}">
        <p14:creationId xmlns:p14="http://schemas.microsoft.com/office/powerpoint/2010/main" val="365176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09599"/>
            <a:ext cx="2523284" cy="5606143"/>
          </a:xfrm>
        </p:spPr>
        <p:txBody>
          <a:bodyPr>
            <a:normAutofit/>
          </a:bodyPr>
          <a:lstStyle/>
          <a:p>
            <a:r>
              <a:rPr lang="en-US" sz="2900" b="1">
                <a:latin typeface="Times New Roman" panose="02020603050405020304" pitchFamily="18" charset="0"/>
                <a:cs typeface="Times New Roman" panose="02020603050405020304" pitchFamily="18" charset="0"/>
              </a:rPr>
              <a:t>MANAGING THE PROCESS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830A0AB-AF5E-495A-80C2-65DDE22E8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92419"/>
              </p:ext>
            </p:extLst>
          </p:nvPr>
        </p:nvGraphicFramePr>
        <p:xfrm>
          <a:off x="3408758" y="764704"/>
          <a:ext cx="5411713" cy="545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12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9A50-F12C-4E86-AAB4-82AA9CD2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CREATE ACCOUNTS FOR: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C741E-AD9E-4E26-9009-EC50E556169A}"/>
              </a:ext>
            </a:extLst>
          </p:cNvPr>
          <p:cNvSpPr txBox="1"/>
          <p:nvPr/>
        </p:nvSpPr>
        <p:spPr>
          <a:xfrm>
            <a:off x="389237" y="2123728"/>
            <a:ext cx="8496944" cy="345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WWW.GAFUTURES.ORG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WWW.COMMONAPP.ORG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NAVIANCE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70C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WWW.COLLEGEBOARD.COM</a:t>
            </a:r>
            <a:endParaRPr lang="en-US" sz="2400" dirty="0">
              <a:solidFill>
                <a:srgbClr val="0070C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WWW.FASTWEB.COM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WWW.STUDENTSCHOLARSHIPS.ORG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WWW.GOINGMERRY.COM</a:t>
            </a:r>
          </a:p>
        </p:txBody>
      </p:sp>
    </p:spTree>
    <p:extLst>
      <p:ext uri="{BB962C8B-B14F-4D97-AF65-F5344CB8AC3E}">
        <p14:creationId xmlns:p14="http://schemas.microsoft.com/office/powerpoint/2010/main" val="273498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09B4-8AD5-4A2D-923D-7B67778A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FINANCIAL AID PLANNING</a:t>
            </a:r>
          </a:p>
        </p:txBody>
      </p:sp>
    </p:spTree>
    <p:extLst>
      <p:ext uri="{BB962C8B-B14F-4D97-AF65-F5344CB8AC3E}">
        <p14:creationId xmlns:p14="http://schemas.microsoft.com/office/powerpoint/2010/main" val="191947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F847-3572-462C-B22B-AEC5C4D7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Amasis MT Pro Black" panose="02040A04050005020304" pitchFamily="18" charset="0"/>
              </a:rPr>
              <a:t>Fafsa</a:t>
            </a:r>
            <a:r>
              <a:rPr lang="en-US" b="1" i="1" dirty="0">
                <a:latin typeface="Amasis MT Pro Black" panose="02040A04050005020304" pitchFamily="18" charset="0"/>
              </a:rPr>
              <a:t> completion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EC683-3B49-4387-9565-A8BA179CB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6"/>
            <a:ext cx="2702052" cy="526965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to FAFSA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265557"/>
            <a:ext cx="5273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1346238"/>
            <a:ext cx="5476113" cy="5269650"/>
          </a:xfrm>
        </p:spPr>
        <p:txBody>
          <a:bodyPr anchor="ctr">
            <a:normAutofit/>
          </a:bodyPr>
          <a:lstStyle/>
          <a:p>
            <a:pPr marL="205740" lvl="1" indent="0">
              <a:buClr>
                <a:srgbClr val="1CADE4"/>
              </a:buClr>
              <a:buNone/>
            </a:pPr>
            <a:r>
              <a:rPr lang="en-US" sz="4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OPENED</a:t>
            </a:r>
          </a:p>
          <a:p>
            <a:pPr marL="205740" lvl="1" indent="0">
              <a:buClr>
                <a:srgbClr val="1CADE4"/>
              </a:buClr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1, 2022</a:t>
            </a:r>
          </a:p>
          <a:p>
            <a:pPr marL="205740" lvl="1" indent="0">
              <a:buClr>
                <a:srgbClr val="1CADE4"/>
              </a:buClr>
              <a:buNone/>
            </a:pPr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Class of 2023</a:t>
            </a:r>
            <a:endParaRPr lang="en-US" sz="48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1CADE4"/>
              </a:buClr>
            </a:pPr>
            <a:endParaRPr lang="en-US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7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" lvl="1" indent="0"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lvl="1"/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5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F60E-CCC1-4E6D-8CDB-3AA34682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masis MT Pro Black" panose="02040A04050005020304" pitchFamily="18" charset="0"/>
              </a:rPr>
              <a:t>scholarships</a:t>
            </a:r>
          </a:p>
        </p:txBody>
      </p:sp>
    </p:spTree>
    <p:extLst>
      <p:ext uri="{BB962C8B-B14F-4D97-AF65-F5344CB8AC3E}">
        <p14:creationId xmlns:p14="http://schemas.microsoft.com/office/powerpoint/2010/main" val="194612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9A50-F12C-4E86-AAB4-82AA9CD2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20" y="908720"/>
            <a:ext cx="8229600" cy="1143000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CREATE ACCOUNTS FOR: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C741E-AD9E-4E26-9009-EC50E556169A}"/>
              </a:ext>
            </a:extLst>
          </p:cNvPr>
          <p:cNvSpPr txBox="1"/>
          <p:nvPr/>
        </p:nvSpPr>
        <p:spPr>
          <a:xfrm>
            <a:off x="74828" y="1844824"/>
            <a:ext cx="8856984" cy="3862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WWW.FASTWEB.COM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WWW.STUDENTSCHOLARSHIPS.ORG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WWW.COLLEGEBOARD.COM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WWW.GOMERRY.COM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CAPEX.COM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UNIGO.COM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FINAID.ORG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BOLD.ORG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GCPS-FOUNDATION.ORG</a:t>
            </a:r>
          </a:p>
        </p:txBody>
      </p:sp>
    </p:spTree>
    <p:extLst>
      <p:ext uri="{BB962C8B-B14F-4D97-AF65-F5344CB8AC3E}">
        <p14:creationId xmlns:p14="http://schemas.microsoft.com/office/powerpoint/2010/main" val="85683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0642B-692B-4FE6-9C4A-C7417B41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masis MT Pro Black" panose="02040A04050005020304" pitchFamily="18" charset="0"/>
              </a:rPr>
              <a:t>College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3859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E9E2-D5F1-4D5B-9D3B-A9FADA8DB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Amasis MT Pro Black" panose="02040A04050005020304" pitchFamily="18" charset="0"/>
              </a:rPr>
              <a:t>FLY-IN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31EFE-C76B-47D7-97A9-C6112D43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4365104"/>
            <a:ext cx="6858000" cy="1309255"/>
          </a:xfrm>
        </p:spPr>
        <p:txBody>
          <a:bodyPr>
            <a:normAutofit/>
          </a:bodyPr>
          <a:lstStyle/>
          <a:p>
            <a:r>
              <a:rPr lang="en-US" sz="4400" b="1" i="1" dirty="0">
                <a:latin typeface="Amasis MT Pro Medium" panose="020B0604020202020204" pitchFamily="18" charset="0"/>
              </a:rPr>
              <a:t>Many Colleges/Universities Offer Options</a:t>
            </a:r>
          </a:p>
        </p:txBody>
      </p:sp>
    </p:spTree>
    <p:extLst>
      <p:ext uri="{BB962C8B-B14F-4D97-AF65-F5344CB8AC3E}">
        <p14:creationId xmlns:p14="http://schemas.microsoft.com/office/powerpoint/2010/main" val="117973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774"/>
            <a:ext cx="9117914" cy="381553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1966" y="93060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COLLEGE &amp; CAREER CENTER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77954"/>
            <a:ext cx="9144000" cy="391886"/>
          </a:xfrm>
          <a:prstGeom prst="rect">
            <a:avLst/>
          </a:prstGeom>
          <a:solidFill>
            <a:srgbClr val="56717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47" y="1988840"/>
            <a:ext cx="2817781" cy="391886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0997" y="1988840"/>
            <a:ext cx="871917" cy="39188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6982" y="1988840"/>
            <a:ext cx="4434018" cy="391886"/>
          </a:xfrm>
          <a:prstGeom prst="rect">
            <a:avLst/>
          </a:prstGeom>
          <a:solidFill>
            <a:srgbClr val="00336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8642" y="1988840"/>
            <a:ext cx="1499272" cy="391886"/>
          </a:xfrm>
          <a:prstGeom prst="rect">
            <a:avLst/>
          </a:prstGeom>
          <a:solidFill>
            <a:srgbClr val="00336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6939" y="1988840"/>
            <a:ext cx="1339775" cy="391886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30" y="548679"/>
            <a:ext cx="1266193" cy="14238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1A80AE-0108-4217-BFE3-428687EC8C6E}"/>
              </a:ext>
            </a:extLst>
          </p:cNvPr>
          <p:cNvSpPr txBox="1"/>
          <p:nvPr/>
        </p:nvSpPr>
        <p:spPr>
          <a:xfrm>
            <a:off x="2422990" y="2706286"/>
            <a:ext cx="6642133" cy="1651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 GWINNETT HIGH SCHOOL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OF 2023 &amp; 2024</a:t>
            </a:r>
          </a:p>
        </p:txBody>
      </p:sp>
    </p:spTree>
    <p:extLst>
      <p:ext uri="{BB962C8B-B14F-4D97-AF65-F5344CB8AC3E}">
        <p14:creationId xmlns:p14="http://schemas.microsoft.com/office/powerpoint/2010/main" val="30125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1201-9F5A-493B-9F7D-2C5E0B1D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93" y="2132856"/>
            <a:ext cx="7886700" cy="1709978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EARLY APPLICATIONS 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EARLY DECISIONS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82F5A-AC07-4194-AA6A-27C81276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651" y="4077072"/>
            <a:ext cx="7886700" cy="1174639"/>
          </a:xfrm>
        </p:spPr>
        <p:txBody>
          <a:bodyPr>
            <a:normAutofit fontScale="92500" lnSpcReduction="20000"/>
          </a:bodyPr>
          <a:lstStyle/>
          <a:p>
            <a:r>
              <a:rPr kumimoji="0" lang="en-US" sz="4500" b="0" i="0" u="none" strike="noStrike" kern="1200" cap="all" spc="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DEADLINES </a:t>
            </a:r>
          </a:p>
          <a:p>
            <a:r>
              <a:rPr kumimoji="0" lang="en-US" sz="4500" b="0" i="0" u="none" strike="noStrike" kern="1200" cap="all" spc="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anose="0208090404030B020404" pitchFamily="18" charset="0"/>
                <a:ea typeface="+mj-ea"/>
                <a:cs typeface="+mj-cs"/>
              </a:rPr>
              <a:t>ARE DEADLINES</a:t>
            </a:r>
            <a:endParaRPr lang="en-US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5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1D67-B3D6-47EC-9522-9F1F7CE4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PARTNERSHIP WITH 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-Georgia Gwinnett College</a:t>
            </a:r>
            <a:br>
              <a:rPr lang="en-US" dirty="0">
                <a:latin typeface="Amasis MT Pro Black" panose="02040A04050005020304" pitchFamily="18" charset="0"/>
              </a:rPr>
            </a:br>
            <a:endParaRPr lang="en-US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5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A128-1699-4DAB-8433-C06226A1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Amasis MT Pro Black" panose="02040A04050005020304" pitchFamily="18" charset="0"/>
              </a:rPr>
              <a:t>Final transcripts</a:t>
            </a:r>
          </a:p>
        </p:txBody>
      </p:sp>
    </p:spTree>
    <p:extLst>
      <p:ext uri="{BB962C8B-B14F-4D97-AF65-F5344CB8AC3E}">
        <p14:creationId xmlns:p14="http://schemas.microsoft.com/office/powerpoint/2010/main" val="2145749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1D67-B3D6-47EC-9522-9F1F7CE4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86000"/>
            <a:ext cx="8229600" cy="1143000"/>
          </a:xfrm>
        </p:spPr>
        <p:txBody>
          <a:bodyPr/>
          <a:lstStyle/>
          <a:p>
            <a:r>
              <a:rPr lang="en-US" sz="6000" dirty="0">
                <a:latin typeface="Amasis MT Pro Black" panose="02040A04050005020304" pitchFamily="18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774592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724A6D4-D632-9046-919F-BE387896E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2906" r="3" b="3"/>
          <a:stretch/>
        </p:blipFill>
        <p:spPr>
          <a:xfrm>
            <a:off x="547511" y="1285875"/>
            <a:ext cx="4167567" cy="4171602"/>
          </a:xfrm>
          <a:prstGeom prst="rect">
            <a:avLst/>
          </a:prstGeom>
        </p:spPr>
      </p:pic>
      <p:pic>
        <p:nvPicPr>
          <p:cNvPr id="4" name="Picture 3" descr="Blue wall and calendar">
            <a:extLst>
              <a:ext uri="{FF2B5EF4-FFF2-40B4-BE49-F238E27FC236}">
                <a16:creationId xmlns:a16="http://schemas.microsoft.com/office/drawing/2014/main" id="{26DF38F0-5076-432C-A395-78A0C22E95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388962" y="1000552"/>
            <a:ext cx="8874010" cy="499163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853652" y="6858000"/>
                </a:lnTo>
                <a:lnTo>
                  <a:pt x="6853652" y="1295399"/>
                </a:lnTo>
                <a:lnTo>
                  <a:pt x="1295399" y="1295399"/>
                </a:lnTo>
                <a:lnTo>
                  <a:pt x="12953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81DA54-06B0-4427-9C0D-BFA5CFAC7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2695" y="857250"/>
            <a:ext cx="3080014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D2A383-990B-4F82-B6E6-122066242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262815" y="1828800"/>
            <a:ext cx="3081085" cy="41719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E8716-00EE-F244-9203-16DE3B840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9899" y="1964721"/>
            <a:ext cx="4305605" cy="2497186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Senior and Junior College Fair</a:t>
            </a:r>
            <a:br>
              <a:rPr lang="en-US" sz="3300" dirty="0"/>
            </a:br>
            <a:r>
              <a:rPr lang="en-US" sz="3300" dirty="0"/>
              <a:t>November 10, 2022</a:t>
            </a:r>
          </a:p>
        </p:txBody>
      </p:sp>
    </p:spTree>
    <p:extLst>
      <p:ext uri="{BB962C8B-B14F-4D97-AF65-F5344CB8AC3E}">
        <p14:creationId xmlns:p14="http://schemas.microsoft.com/office/powerpoint/2010/main" val="2632050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4B46-0D02-41EC-896D-BD6A65DA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31" y="404664"/>
            <a:ext cx="8060737" cy="1508760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QUESTIONS – COMMENTS - CONCERNS</a:t>
            </a:r>
          </a:p>
        </p:txBody>
      </p:sp>
    </p:spTree>
    <p:extLst>
      <p:ext uri="{BB962C8B-B14F-4D97-AF65-F5344CB8AC3E}">
        <p14:creationId xmlns:p14="http://schemas.microsoft.com/office/powerpoint/2010/main" val="3347856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840"/>
            <a:ext cx="9117914" cy="33634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1966" y="93060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COLLEGE &amp; CAREER CENTER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6982" y="2454609"/>
            <a:ext cx="4551948" cy="1766479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A:119</a:t>
            </a: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Kennard M. Weever </a:t>
            </a: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Academy Specialist</a:t>
            </a: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678-344-3080 kennard.weever@gcpsk12.org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1977954"/>
            <a:ext cx="9144000" cy="391886"/>
          </a:xfrm>
          <a:prstGeom prst="rect">
            <a:avLst/>
          </a:prstGeom>
          <a:solidFill>
            <a:srgbClr val="56717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47" y="1988840"/>
            <a:ext cx="2817781" cy="391886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0997" y="1988840"/>
            <a:ext cx="871917" cy="39188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6982" y="1988840"/>
            <a:ext cx="4434018" cy="391886"/>
          </a:xfrm>
          <a:prstGeom prst="rect">
            <a:avLst/>
          </a:prstGeom>
          <a:solidFill>
            <a:srgbClr val="00336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8642" y="1988840"/>
            <a:ext cx="1499272" cy="391886"/>
          </a:xfrm>
          <a:prstGeom prst="rect">
            <a:avLst/>
          </a:prstGeom>
          <a:solidFill>
            <a:srgbClr val="00336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6939" y="1988840"/>
            <a:ext cx="1339775" cy="391886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30" y="548679"/>
            <a:ext cx="1266193" cy="14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840"/>
            <a:ext cx="9117914" cy="33634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1966" y="93060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COLLEGE &amp; CAREER CENTER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6982" y="2454609"/>
            <a:ext cx="4551948" cy="1766479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A119</a:t>
            </a: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Kennard M. Weever </a:t>
            </a: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Academy Specialist</a:t>
            </a: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678-344-3080 kennard.weever@gcpsk12.org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1977954"/>
            <a:ext cx="9144000" cy="391886"/>
          </a:xfrm>
          <a:prstGeom prst="rect">
            <a:avLst/>
          </a:prstGeom>
          <a:solidFill>
            <a:srgbClr val="56717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47" y="1988840"/>
            <a:ext cx="2817781" cy="391886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0997" y="1988840"/>
            <a:ext cx="871917" cy="39188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6982" y="1988840"/>
            <a:ext cx="4434018" cy="391886"/>
          </a:xfrm>
          <a:prstGeom prst="rect">
            <a:avLst/>
          </a:prstGeom>
          <a:solidFill>
            <a:srgbClr val="00336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8642" y="1988840"/>
            <a:ext cx="1499272" cy="391886"/>
          </a:xfrm>
          <a:prstGeom prst="rect">
            <a:avLst/>
          </a:prstGeom>
          <a:solidFill>
            <a:srgbClr val="00336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6939" y="1988840"/>
            <a:ext cx="1339775" cy="391886"/>
          </a:xfrm>
          <a:prstGeom prst="rect">
            <a:avLst/>
          </a:prstGeom>
          <a:solidFill>
            <a:schemeClr val="bg1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30" y="548679"/>
            <a:ext cx="1266193" cy="14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B7BDDE56-CCD7-4992-8B13-87B1B2409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3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D4C0-497C-462A-944D-E7BE3A3FC5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latin typeface="Amasis MT Pro Black" panose="02040A04050005020304" pitchFamily="18" charset="0"/>
              </a:rPr>
              <a:t>START</a:t>
            </a:r>
            <a:br>
              <a:rPr lang="en-US" sz="8000" dirty="0">
                <a:latin typeface="Amasis MT Pro Black" panose="02040A04050005020304" pitchFamily="18" charset="0"/>
              </a:rPr>
            </a:br>
            <a:r>
              <a:rPr lang="en-US" sz="8000" dirty="0">
                <a:latin typeface="Amasis MT Pro Black" panose="02040A04050005020304" pitchFamily="18" charset="0"/>
              </a:rPr>
              <a:t> strong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E06B8-85F7-45E9-A5B8-53FABD6C9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b="1" i="1" dirty="0">
                <a:latin typeface="Amasis MT Pro Black" panose="02040A04050005020304" pitchFamily="18" charset="0"/>
              </a:rPr>
              <a:t>Opportunities &amp; Options</a:t>
            </a:r>
          </a:p>
        </p:txBody>
      </p:sp>
    </p:spTree>
    <p:extLst>
      <p:ext uri="{BB962C8B-B14F-4D97-AF65-F5344CB8AC3E}">
        <p14:creationId xmlns:p14="http://schemas.microsoft.com/office/powerpoint/2010/main" val="117484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0ED0-8709-4D41-AB16-DFFE6AB5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0" y="248878"/>
            <a:ext cx="3533668" cy="12167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College/Career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E3BCF-8EEC-244A-8D51-EEE68ADA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55" y="1383311"/>
            <a:ext cx="3822582" cy="54746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900" b="1" dirty="0"/>
              <a:t>What is a Portfolio?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A portfolio is a collection of accomplishments and work in an area of talent/interest you have pursued or are pursuing. The collection might include:</a:t>
            </a:r>
          </a:p>
          <a:p>
            <a:pPr lvl="0" fontAlgn="base">
              <a:lnSpc>
                <a:spcPct val="90000"/>
              </a:lnSpc>
            </a:pPr>
            <a:r>
              <a:rPr lang="en-US" sz="1900" dirty="0"/>
              <a:t>Artwork: drawing, painting, photography, graphic art</a:t>
            </a:r>
          </a:p>
          <a:p>
            <a:pPr lvl="0" fontAlgn="base">
              <a:lnSpc>
                <a:spcPct val="90000"/>
              </a:lnSpc>
            </a:pPr>
            <a:r>
              <a:rPr lang="en-US" sz="1900" dirty="0"/>
              <a:t>Musical composition: scores, song lyrics, arrangements</a:t>
            </a:r>
          </a:p>
          <a:p>
            <a:pPr lvl="0" fontAlgn="base">
              <a:lnSpc>
                <a:spcPct val="90000"/>
              </a:lnSpc>
            </a:pPr>
            <a:r>
              <a:rPr lang="en-US" sz="1900" dirty="0"/>
              <a:t>Writing: novels; screenplays; poetry; history; news articles; scientific research, both published and unpublished</a:t>
            </a:r>
          </a:p>
          <a:p>
            <a:pPr lvl="0" fontAlgn="base">
              <a:lnSpc>
                <a:spcPct val="90000"/>
              </a:lnSpc>
            </a:pPr>
            <a:r>
              <a:rPr lang="en-US" sz="1900" dirty="0"/>
              <a:t>Performance art: vocals – choral, solo, scat; musical – bands, orchestras, paid gigs, solos; and theatrical – theater, comedy, storytelling</a:t>
            </a:r>
          </a:p>
          <a:p>
            <a:pPr lvl="0" fontAlgn="base">
              <a:lnSpc>
                <a:spcPct val="90000"/>
              </a:lnSpc>
            </a:pPr>
            <a:r>
              <a:rPr lang="en-US" sz="1900" dirty="0"/>
              <a:t>ACT/SAT Scores if you have them</a:t>
            </a:r>
          </a:p>
          <a:p>
            <a:pPr marL="0" indent="0">
              <a:lnSpc>
                <a:spcPct val="90000"/>
              </a:lnSpc>
              <a:buNone/>
            </a:pPr>
            <a:endParaRPr lang="en-US" sz="825" dirty="0"/>
          </a:p>
          <a:p>
            <a:pPr lvl="1">
              <a:lnSpc>
                <a:spcPct val="90000"/>
              </a:lnSpc>
            </a:pPr>
            <a:endParaRPr lang="en-US" sz="825" dirty="0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entury Gothic" panose="020B0502020202020204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495" y="857250"/>
            <a:ext cx="457382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837933" y="2924732"/>
            <a:ext cx="51435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3E5C0C4-80F6-B544-B7B8-495BFC2B2D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06" r="3" b="3"/>
          <a:stretch/>
        </p:blipFill>
        <p:spPr>
          <a:xfrm>
            <a:off x="4570494" y="1383311"/>
            <a:ext cx="4087417" cy="4091375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3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1D67-B3D6-47EC-9522-9F1F7CE4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857500"/>
            <a:ext cx="8229600" cy="1143000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GRADUATION REQUIREMENT &amp; UPDATES</a:t>
            </a:r>
          </a:p>
        </p:txBody>
      </p:sp>
    </p:spTree>
    <p:extLst>
      <p:ext uri="{BB962C8B-B14F-4D97-AF65-F5344CB8AC3E}">
        <p14:creationId xmlns:p14="http://schemas.microsoft.com/office/powerpoint/2010/main" val="164047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474E946-D31F-4DFE-B12A-43249840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759" y="480060"/>
            <a:ext cx="8428481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0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45A84435-C731-475D-9B47-CD464413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759" y="480060"/>
            <a:ext cx="8428481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409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4705</TotalTime>
  <Words>488</Words>
  <Application>Microsoft Office PowerPoint</Application>
  <PresentationFormat>On-screen Show (4:3)</PresentationFormat>
  <Paragraphs>81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Amasis MT Pro Black</vt:lpstr>
      <vt:lpstr>Amasis MT Pro Medium</vt:lpstr>
      <vt:lpstr>Arial</vt:lpstr>
      <vt:lpstr>Calibri</vt:lpstr>
      <vt:lpstr>Century Gothic</vt:lpstr>
      <vt:lpstr>Constantia</vt:lpstr>
      <vt:lpstr>Cooper Black</vt:lpstr>
      <vt:lpstr>Corbel</vt:lpstr>
      <vt:lpstr>Times New Roman</vt:lpstr>
      <vt:lpstr>Wingdings</vt:lpstr>
      <vt:lpstr>Wingdings 3</vt:lpstr>
      <vt:lpstr>Office Theme</vt:lpstr>
      <vt:lpstr>Banded</vt:lpstr>
      <vt:lpstr>Basis</vt:lpstr>
      <vt:lpstr>Ion</vt:lpstr>
      <vt:lpstr>PowerPoint Presentation</vt:lpstr>
      <vt:lpstr>COLLEGE &amp; CAREER CENTER </vt:lpstr>
      <vt:lpstr>COLLEGE &amp; CAREER CENTER </vt:lpstr>
      <vt:lpstr>PowerPoint Presentation</vt:lpstr>
      <vt:lpstr>START  strong</vt:lpstr>
      <vt:lpstr>College/Career Portfolio</vt:lpstr>
      <vt:lpstr>GRADUATION REQUIREMENT &amp; UPDATES</vt:lpstr>
      <vt:lpstr>PowerPoint Presentation</vt:lpstr>
      <vt:lpstr>PowerPoint Presentation</vt:lpstr>
      <vt:lpstr>Personal essay</vt:lpstr>
      <vt:lpstr>MANAGING THE PROCESS</vt:lpstr>
      <vt:lpstr>CREATE ACCOUNTS FOR:</vt:lpstr>
      <vt:lpstr>FINANCIAL AID PLANNING</vt:lpstr>
      <vt:lpstr>Fafsa completion</vt:lpstr>
      <vt:lpstr>Time to FAFSA</vt:lpstr>
      <vt:lpstr>scholarships</vt:lpstr>
      <vt:lpstr>CREATE ACCOUNTS FOR:</vt:lpstr>
      <vt:lpstr>College applications</vt:lpstr>
      <vt:lpstr>FLY-IN PROGRAMS</vt:lpstr>
      <vt:lpstr>EARLY APPLICATIONS  EARLY DECISIONS</vt:lpstr>
      <vt:lpstr>PARTNERSHIP WITH  -Georgia Gwinnett College </vt:lpstr>
      <vt:lpstr>Final transcripts</vt:lpstr>
      <vt:lpstr>ANNOUNCEMENTS</vt:lpstr>
      <vt:lpstr>Senior and Junior College Fair November 10, 2022</vt:lpstr>
      <vt:lpstr>QUESTIONS – COMMENTS - CONCERNS</vt:lpstr>
      <vt:lpstr>COLLEGE &amp; CAREER CENTER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waves PowerPoint Presentation</dc:title>
  <dc:creator>Amy Pearce</dc:creator>
  <cp:lastModifiedBy>Kennard Weever</cp:lastModifiedBy>
  <cp:revision>204</cp:revision>
  <dcterms:created xsi:type="dcterms:W3CDTF">2011-04-27T14:44:38Z</dcterms:created>
  <dcterms:modified xsi:type="dcterms:W3CDTF">2022-09-01T16:00:17Z</dcterms:modified>
</cp:coreProperties>
</file>